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7" r:id="rId1"/>
  </p:sldMasterIdLst>
  <p:notesMasterIdLst>
    <p:notesMasterId r:id="rId10"/>
  </p:notesMasterIdLst>
  <p:handoutMasterIdLst>
    <p:handoutMasterId r:id="rId11"/>
  </p:handoutMasterIdLst>
  <p:sldIdLst>
    <p:sldId id="403" r:id="rId2"/>
    <p:sldId id="432" r:id="rId3"/>
    <p:sldId id="433" r:id="rId4"/>
    <p:sldId id="442" r:id="rId5"/>
    <p:sldId id="447" r:id="rId6"/>
    <p:sldId id="448" r:id="rId7"/>
    <p:sldId id="446" r:id="rId8"/>
    <p:sldId id="407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pos="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61"/>
    <a:srgbClr val="195E81"/>
    <a:srgbClr val="DEEBF7"/>
    <a:srgbClr val="FAEBDC"/>
    <a:srgbClr val="782E40"/>
    <a:srgbClr val="F0D8DE"/>
    <a:srgbClr val="96D2EC"/>
    <a:srgbClr val="113E55"/>
    <a:srgbClr val="1F3485"/>
    <a:srgbClr val="E18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84860" autoAdjust="0"/>
  </p:normalViewPr>
  <p:slideViewPr>
    <p:cSldViewPr snapToGrid="0" showGuides="1">
      <p:cViewPr varScale="1">
        <p:scale>
          <a:sx n="98" d="100"/>
          <a:sy n="98" d="100"/>
        </p:scale>
        <p:origin x="1170" y="-78"/>
      </p:cViewPr>
      <p:guideLst>
        <p:guide orient="horz" pos="2205"/>
        <p:guide pos="3863"/>
        <p:guide pos="619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2172" y="-9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/>
            </a:lvl1pPr>
          </a:lstStyle>
          <a:p>
            <a:fld id="{1884357D-2C4C-4D1D-9B83-7CF08BCB878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/>
            </a:lvl1pPr>
          </a:lstStyle>
          <a:p>
            <a:fld id="{4DBAF4A9-4548-479E-8916-83FE1CA0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7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>
              <a:defRPr sz="1200"/>
            </a:lvl1pPr>
          </a:lstStyle>
          <a:p>
            <a:fld id="{6CF741F9-9133-42B5-96CD-FAAA506500B8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3" rIns="90846" bIns="454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0846" tIns="45423" rIns="90846" bIns="454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>
              <a:defRPr sz="1200"/>
            </a:lvl1pPr>
          </a:lstStyle>
          <a:p>
            <a:fld id="{5BC8EA35-FCE6-475F-8CEA-6216B4242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5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94FE5-A658-4EE6-A501-B289C39A2B4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8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9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1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2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EA35-FCE6-475F-8CEA-6216B4242C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8.emf"/><Relationship Id="rId7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_тё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601" cy="6858000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3277734"/>
            <a:ext cx="9144000" cy="1579563"/>
          </a:xfrm>
        </p:spPr>
        <p:txBody>
          <a:bodyPr anchor="b"/>
          <a:lstStyle>
            <a:lvl1pPr algn="ctr">
              <a:defRPr sz="6000">
                <a:solidFill>
                  <a:srgbClr val="A3D9E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83199"/>
            <a:ext cx="9144000" cy="72934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029" y="830673"/>
            <a:ext cx="2611942" cy="2598327"/>
          </a:xfrm>
          <a:prstGeom prst="rect">
            <a:avLst/>
          </a:prstGeom>
        </p:spPr>
      </p:pic>
      <p:pic>
        <p:nvPicPr>
          <p:cNvPr id="39032" name="Picture 1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87400"/>
            <a:ext cx="2603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9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_тё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1268990"/>
            <a:ext cx="12193057" cy="5749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2900" y="3785734"/>
            <a:ext cx="9144000" cy="1579563"/>
          </a:xfrm>
        </p:spPr>
        <p:txBody>
          <a:bodyPr anchor="b"/>
          <a:lstStyle>
            <a:lvl1pPr algn="ctr">
              <a:defRPr sz="6000"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900" y="5791199"/>
            <a:ext cx="9144000" cy="7293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5E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6601" y="227699"/>
            <a:ext cx="4257739" cy="43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азовый_тё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6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6330" y="0"/>
            <a:ext cx="11385669" cy="1325563"/>
          </a:xfrm>
        </p:spPr>
        <p:txBody>
          <a:bodyPr/>
          <a:lstStyle>
            <a:lvl1pPr>
              <a:defRPr>
                <a:solidFill>
                  <a:srgbClr val="A3D9E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74" y="1325562"/>
            <a:ext cx="11333113" cy="5332917"/>
          </a:xfrm>
        </p:spPr>
        <p:txBody>
          <a:bodyPr/>
          <a:lstStyle>
            <a:lvl1pPr marL="228600" indent="-228600">
              <a:buClr>
                <a:srgbClr val="A3D9E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A3D9E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A3D9E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A3D9E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A3D9E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36663" y="5354101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20.02.2019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9541257" y="3611179"/>
            <a:ext cx="493636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45174" y="6261923"/>
            <a:ext cx="518938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8289027"/>
              </p:ext>
            </p:extLst>
          </p:nvPr>
        </p:nvGraphicFramePr>
        <p:xfrm>
          <a:off x="11298952" y="319500"/>
          <a:ext cx="562848" cy="55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26" name="CorelDRAW" r:id="rId5" imgW="1197891" imgH="1192587" progId="CorelDraw.Graphic.15">
                  <p:embed/>
                </p:oleObj>
              </mc:Choice>
              <mc:Fallback>
                <p:oleObj name="CorelDRAW" r:id="rId5" imgW="1197891" imgH="1192587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98952" y="319500"/>
                        <a:ext cx="562848" cy="559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7626" y="-283786"/>
            <a:ext cx="12333277" cy="74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0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_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6" y="-158038"/>
            <a:ext cx="12333277" cy="735241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36663" y="5354101"/>
            <a:ext cx="2743200" cy="365125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20.02.2019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9541257" y="3611179"/>
            <a:ext cx="4936360" cy="365125"/>
          </a:xfrm>
        </p:spPr>
        <p:txBody>
          <a:bodyPr/>
          <a:lstStyle>
            <a:lvl1pPr>
              <a:defRPr sz="1100">
                <a:solidFill>
                  <a:srgbClr val="96D2EC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45174" y="6261923"/>
            <a:ext cx="518938" cy="365125"/>
          </a:xfrm>
        </p:spPr>
        <p:txBody>
          <a:bodyPr/>
          <a:lstStyle>
            <a:lvl1pPr algn="ctr">
              <a:defRPr sz="1600" b="1">
                <a:solidFill>
                  <a:srgbClr val="195E8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2844" y="433636"/>
            <a:ext cx="515064" cy="5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азовый_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6330" y="0"/>
            <a:ext cx="11385669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36663" y="5354101"/>
            <a:ext cx="2743200" cy="365125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20.02.2019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9541257" y="3611179"/>
            <a:ext cx="4936360" cy="365125"/>
          </a:xfrm>
        </p:spPr>
        <p:txBody>
          <a:bodyPr/>
          <a:lstStyle>
            <a:lvl1pPr>
              <a:defRPr sz="1100">
                <a:solidFill>
                  <a:srgbClr val="96D2EC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45174" y="6261923"/>
            <a:ext cx="518938" cy="365125"/>
          </a:xfrm>
        </p:spPr>
        <p:txBody>
          <a:bodyPr/>
          <a:lstStyle>
            <a:lvl1pPr algn="ctr">
              <a:defRPr sz="1600" b="1">
                <a:solidFill>
                  <a:srgbClr val="195E8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3550" y="403770"/>
            <a:ext cx="518884" cy="5180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7626" y="-265736"/>
            <a:ext cx="12388146" cy="73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азовый_свет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6" y="-198948"/>
            <a:ext cx="12388146" cy="738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6330" y="0"/>
            <a:ext cx="10069243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-1236663" y="5354101"/>
            <a:ext cx="2743200" cy="365125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fld id="{231A8DF7-8DB8-40FF-8ECA-F2B1FBC7BF22}" type="datetime1">
              <a:rPr lang="ru-RU" smtClean="0"/>
              <a:pPr/>
              <a:t>20.02.2019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9541257" y="3611179"/>
            <a:ext cx="4936360" cy="365125"/>
          </a:xfrm>
        </p:spPr>
        <p:txBody>
          <a:bodyPr/>
          <a:lstStyle>
            <a:lvl1pPr>
              <a:defRPr sz="1100">
                <a:solidFill>
                  <a:srgbClr val="195E81"/>
                </a:solidFill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45174" y="6261923"/>
            <a:ext cx="518938" cy="365125"/>
          </a:xfrm>
        </p:spPr>
        <p:txBody>
          <a:bodyPr/>
          <a:lstStyle>
            <a:lvl1pPr algn="ctr">
              <a:defRPr sz="1600" b="1">
                <a:solidFill>
                  <a:srgbClr val="195E81"/>
                </a:solidFill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96874" y="1325562"/>
            <a:ext cx="11333113" cy="5332917"/>
          </a:xfrm>
        </p:spPr>
        <p:txBody>
          <a:bodyPr/>
          <a:lstStyle>
            <a:lvl1pPr marL="228600" indent="-22860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1pPr>
            <a:lvl2pPr marL="685800" indent="-22860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2pPr>
            <a:lvl3pPr marL="1143000" indent="-22860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3pPr>
            <a:lvl4pPr marL="1600200" indent="-22860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4pPr>
            <a:lvl5pPr marL="2057400" indent="-228600">
              <a:buClr>
                <a:srgbClr val="A3D9EA"/>
              </a:buClr>
              <a:buFont typeface="Wingdings" panose="05000000000000000000" pitchFamily="2" charset="2"/>
              <a:buChar char="§"/>
              <a:defRPr>
                <a:solidFill>
                  <a:srgbClr val="195E8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3550" y="403770"/>
            <a:ext cx="518884" cy="518022"/>
          </a:xfrm>
          <a:prstGeom prst="rect">
            <a:avLst/>
          </a:prstGeom>
        </p:spPr>
      </p:pic>
      <p:pic>
        <p:nvPicPr>
          <p:cNvPr id="56423" name="Picture 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267200"/>
            <a:ext cx="32639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4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69900"/>
            <a:ext cx="40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5" name="Picture 1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6210300"/>
            <a:ext cx="571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6" name="Picture 1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-241300"/>
            <a:ext cx="1397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7" name="Picture 1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1282700"/>
            <a:ext cx="16129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5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6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2094" y="2665927"/>
            <a:ext cx="49396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20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0" y="2665927"/>
            <a:ext cx="7062694" cy="1325563"/>
          </a:xfrm>
        </p:spPr>
        <p:txBody>
          <a:bodyPr/>
          <a:lstStyle>
            <a:lvl1pPr>
              <a:defRPr>
                <a:solidFill>
                  <a:srgbClr val="195E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8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00" y="1325563"/>
            <a:ext cx="11544300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17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ndara" panose="020E0502030303020204" pitchFamily="34" charset="0"/>
                <a:cs typeface="DokChampa" panose="020B0604020202020204" pitchFamily="34" charset="-34"/>
              </a:defRPr>
            </a:lvl1pPr>
          </a:lstStyle>
          <a:p>
            <a:fld id="{2FC1EDD2-86A2-4601-8D88-6B41B89AE5B5}" type="datetime1">
              <a:rPr lang="ru-RU" smtClean="0"/>
              <a:t>20.02.2019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62300" y="6356350"/>
            <a:ext cx="586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ndara" panose="020E0502030303020204" pitchFamily="34" charset="0"/>
                <a:cs typeface="DokChampa" panose="020B0604020202020204" pitchFamily="34" charset="-34"/>
              </a:defRPr>
            </a:lvl1pPr>
          </a:lstStyle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1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ndara" panose="020E0502030303020204" pitchFamily="34" charset="0"/>
                <a:cs typeface="DokChampa" panose="020B0604020202020204" pitchFamily="34" charset="-34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7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2" r:id="rId2"/>
    <p:sldLayoutId id="2147483789" r:id="rId3"/>
    <p:sldLayoutId id="2147483791" r:id="rId4"/>
    <p:sldLayoutId id="2147483793" r:id="rId5"/>
    <p:sldLayoutId id="2147483794" r:id="rId6"/>
    <p:sldLayoutId id="2147483790" r:id="rId7"/>
    <p:sldLayoutId id="2147483795" r:id="rId8"/>
  </p:sldLayoutIdLst>
  <p:timing>
    <p:tnLst>
      <p:par>
        <p:cTn id="1" dur="indefinite" restart="never" nodeType="tmRoot"/>
      </p:par>
    </p:tnLst>
  </p:timing>
  <p:hf hdr="0"/>
  <p:txStyles>
    <p:titleStyle>
      <a:lvl1pPr marL="177800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Candara" panose="020E0502030303020204" pitchFamily="34" charset="0"/>
          <a:ea typeface="+mj-ea"/>
          <a:cs typeface="DokChampa" panose="020B0604020202020204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ndara" panose="020E0502030303020204" pitchFamily="34" charset="0"/>
          <a:ea typeface="+mn-ea"/>
          <a:cs typeface="DokChampa" panose="020B06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ndara" panose="020E0502030303020204" pitchFamily="34" charset="0"/>
          <a:ea typeface="+mn-ea"/>
          <a:cs typeface="DokChampa" panose="020B0604020202020204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DokChampa" panose="020B0604020202020204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ndara" panose="020E0502030303020204" pitchFamily="34" charset="0"/>
          <a:ea typeface="+mn-ea"/>
          <a:cs typeface="DokChampa" panose="020B0604020202020204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ndara" panose="020E0502030303020204" pitchFamily="34" charset="0"/>
          <a:ea typeface="+mn-ea"/>
          <a:cs typeface="DokChampa" panose="020B06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68101" y="3001674"/>
            <a:ext cx="10764455" cy="262723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ru-RU" sz="3000" dirty="0" smtClean="0">
                <a:solidFill>
                  <a:srgbClr val="195E81"/>
                </a:solidFill>
                <a:latin typeface="+mn-lt"/>
                <a:cs typeface="Arial" panose="020B0604020202020204" pitchFamily="34" charset="0"/>
              </a:rPr>
              <a:t>ИНВЕСТИЦИОННО-ВЕНЧУРНЫЙ ФОНД РЕСПУБЛИКИ ТАТАРСТАН</a:t>
            </a:r>
            <a:br>
              <a:rPr lang="ru-RU" sz="3000" dirty="0" smtClean="0">
                <a:solidFill>
                  <a:srgbClr val="195E8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000" dirty="0" smtClean="0">
                <a:latin typeface="+mn-lt"/>
                <a:cs typeface="Arial" panose="020B0604020202020204" pitchFamily="34" charset="0"/>
              </a:rPr>
              <a:t>ФОНД РАЗВИТИЯ ПРОМЫШЛЕННОСТИ </a:t>
            </a:r>
            <a:br>
              <a:rPr lang="ru-RU" sz="3000" dirty="0" smtClean="0">
                <a:latin typeface="+mn-lt"/>
                <a:cs typeface="Arial" panose="020B0604020202020204" pitchFamily="34" charset="0"/>
              </a:rPr>
            </a:br>
            <a:r>
              <a:rPr lang="ru-RU" sz="3000" dirty="0" smtClean="0">
                <a:latin typeface="+mn-lt"/>
                <a:cs typeface="Arial" panose="020B0604020202020204" pitchFamily="34" charset="0"/>
              </a:rPr>
              <a:t>СОВМЕСТНЫЕ ЗАЙМЫ</a:t>
            </a:r>
            <a:endParaRPr lang="ru-RU" sz="3000" dirty="0">
              <a:solidFill>
                <a:srgbClr val="195E8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3126" y="1164373"/>
            <a:ext cx="1772365" cy="1769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68" y="1413162"/>
            <a:ext cx="4170850" cy="12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cs typeface="Arial" panose="020B0604020202020204" pitchFamily="34" charset="0"/>
              </a:rPr>
              <a:t>О ПРОГРАММАХ СОФИНАНСИРОВАНИЯ ФРП В ТАТАРСТАНЕ</a:t>
            </a:r>
            <a:endParaRPr lang="ru-RU" sz="2800" dirty="0">
              <a:latin typeface="+mn-lt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6D2EC"/>
                </a:solidFill>
              </a:rPr>
              <a:t>ИНВЕСТИЦИОННО-ВЕНЧУРНЫЙ ФОНД РЕСПУБЛИКИ ТАТАРСТАН</a:t>
            </a:r>
            <a:endParaRPr lang="ru-RU" dirty="0">
              <a:solidFill>
                <a:srgbClr val="96D2E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CFF0-FDE3-4B5E-9DFB-6B5A3DA2DCD5}" type="slidenum">
              <a:rPr lang="ru-RU" sz="2000" smtClean="0">
                <a:latin typeface="+mn-lt"/>
              </a:rPr>
              <a:pPr/>
              <a:t>2</a:t>
            </a:fld>
            <a:endParaRPr lang="ru-RU" sz="2000" dirty="0">
              <a:latin typeface="+mn-lt"/>
            </a:endParaRPr>
          </a:p>
        </p:txBody>
      </p:sp>
      <p:sp>
        <p:nvSpPr>
          <p:cNvPr id="12" name="Объект 9"/>
          <p:cNvSpPr txBox="1">
            <a:spLocks/>
          </p:cNvSpPr>
          <p:nvPr/>
        </p:nvSpPr>
        <p:spPr>
          <a:xfrm>
            <a:off x="1550188" y="2516844"/>
            <a:ext cx="3739441" cy="170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195E81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Инвестиционно-венчурный фонд Республики Татарстан создан в 2004году.</a:t>
            </a:r>
          </a:p>
          <a:p>
            <a:pPr marL="0" indent="0">
              <a:spcBef>
                <a:spcPts val="600"/>
              </a:spcBef>
              <a:buClr>
                <a:srgbClr val="195E8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С 2016 года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является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уполномоченным органом Фонда развития промышленности на территории Республики Татарстан.</a:t>
            </a:r>
            <a:endParaRPr lang="ru-RU" sz="16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1900" y="1074443"/>
            <a:ext cx="1368134" cy="13658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3139" y="1338594"/>
            <a:ext cx="2701571" cy="884277"/>
          </a:xfrm>
          <a:prstGeom prst="rect">
            <a:avLst/>
          </a:prstGeom>
        </p:spPr>
      </p:pic>
      <p:sp>
        <p:nvSpPr>
          <p:cNvPr id="14" name="Объект 9"/>
          <p:cNvSpPr txBox="1">
            <a:spLocks/>
          </p:cNvSpPr>
          <p:nvPr/>
        </p:nvSpPr>
        <p:spPr>
          <a:xfrm>
            <a:off x="6933220" y="2526583"/>
            <a:ext cx="3600000" cy="1556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Фонд развития промышленности основан для модернизации российской промышленности, организации новых производств и обеспечения </a:t>
            </a:r>
            <a:r>
              <a:rPr lang="ru-RU" sz="1600" dirty="0" err="1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импортозамещения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0592" y="4242648"/>
            <a:ext cx="11200993" cy="2320198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195E81"/>
                </a:solidFill>
              </a:rPr>
              <a:t>ЛЬГОТНЫЕ УСЛОВИЯ СОФИНАНСИРОВАНИЯ ПРОЕКТОВ</a:t>
            </a:r>
          </a:p>
          <a:p>
            <a:pPr algn="ctr"/>
            <a:r>
              <a:rPr lang="ru-RU" dirty="0" smtClean="0">
                <a:ln w="0"/>
                <a:solidFill>
                  <a:srgbClr val="195E81"/>
                </a:solidFill>
              </a:rPr>
              <a:t>на </a:t>
            </a:r>
            <a:r>
              <a:rPr lang="ru-RU" dirty="0">
                <a:ln w="0"/>
                <a:solidFill>
                  <a:srgbClr val="195E81"/>
                </a:solidFill>
              </a:rPr>
              <a:t>конкурсной основе </a:t>
            </a:r>
            <a:r>
              <a:rPr lang="ru-RU" dirty="0" smtClean="0">
                <a:ln w="0"/>
                <a:solidFill>
                  <a:srgbClr val="195E81"/>
                </a:solidFill>
              </a:rPr>
              <a:t>предоставляется </a:t>
            </a:r>
            <a:r>
              <a:rPr lang="ru-RU" dirty="0">
                <a:ln w="0"/>
                <a:solidFill>
                  <a:srgbClr val="195E81"/>
                </a:solidFill>
              </a:rPr>
              <a:t>льготное заёмное </a:t>
            </a:r>
            <a:r>
              <a:rPr lang="ru-RU" dirty="0" err="1">
                <a:ln w="0"/>
                <a:solidFill>
                  <a:srgbClr val="195E81"/>
                </a:solidFill>
              </a:rPr>
              <a:t>софинансирование</a:t>
            </a:r>
            <a:r>
              <a:rPr lang="ru-RU" dirty="0">
                <a:ln w="0"/>
                <a:solidFill>
                  <a:srgbClr val="195E81"/>
                </a:solidFill>
              </a:rPr>
              <a:t> проектам, направленным на </a:t>
            </a:r>
            <a:r>
              <a:rPr lang="ru-RU" dirty="0" err="1">
                <a:ln w="0"/>
                <a:solidFill>
                  <a:srgbClr val="195E81"/>
                </a:solidFill>
              </a:rPr>
              <a:t>импортозамещение</a:t>
            </a:r>
            <a:r>
              <a:rPr lang="ru-RU" dirty="0">
                <a:ln w="0"/>
                <a:solidFill>
                  <a:srgbClr val="195E81"/>
                </a:solidFill>
              </a:rPr>
              <a:t> и производство конкурентоспособной продукции гражданского </a:t>
            </a:r>
            <a:r>
              <a:rPr lang="ru-RU" dirty="0" smtClean="0">
                <a:ln w="0"/>
                <a:solidFill>
                  <a:srgbClr val="195E81"/>
                </a:solidFill>
              </a:rPr>
              <a:t>назначения</a:t>
            </a:r>
          </a:p>
          <a:p>
            <a:pPr algn="ctr"/>
            <a:r>
              <a:rPr lang="ru-RU" sz="2400" dirty="0" smtClean="0">
                <a:ln w="0"/>
                <a:solidFill>
                  <a:srgbClr val="195E81"/>
                </a:solidFill>
              </a:rPr>
              <a:t>по программам «Проекты </a:t>
            </a:r>
            <a:r>
              <a:rPr lang="ru-RU" sz="2400" dirty="0">
                <a:ln w="0"/>
                <a:solidFill>
                  <a:srgbClr val="195E81"/>
                </a:solidFill>
              </a:rPr>
              <a:t>развития</a:t>
            </a:r>
            <a:r>
              <a:rPr lang="ru-RU" sz="2400" dirty="0" smtClean="0">
                <a:ln w="0"/>
                <a:solidFill>
                  <a:srgbClr val="195E81"/>
                </a:solidFill>
              </a:rPr>
              <a:t>»</a:t>
            </a:r>
            <a:r>
              <a:rPr lang="en-US" sz="2400" dirty="0" smtClean="0">
                <a:ln w="0"/>
                <a:solidFill>
                  <a:srgbClr val="195E81"/>
                </a:solidFill>
              </a:rPr>
              <a:t> </a:t>
            </a:r>
            <a:r>
              <a:rPr lang="ru-RU" sz="2400" dirty="0" smtClean="0">
                <a:ln w="0"/>
                <a:solidFill>
                  <a:srgbClr val="195E81"/>
                </a:solidFill>
              </a:rPr>
              <a:t>и «Комплектующие изделия»</a:t>
            </a:r>
            <a:endParaRPr lang="ru-RU" sz="2400" dirty="0">
              <a:ln w="0"/>
              <a:solidFill>
                <a:srgbClr val="195E81"/>
              </a:solidFill>
            </a:endParaRPr>
          </a:p>
          <a:p>
            <a:pPr algn="ctr"/>
            <a:r>
              <a:rPr lang="ru-RU" sz="2400" dirty="0">
                <a:ln w="0"/>
                <a:solidFill>
                  <a:srgbClr val="195E81"/>
                </a:solidFill>
              </a:rPr>
              <a:t>по ставке </a:t>
            </a:r>
            <a:r>
              <a:rPr lang="ru-RU" sz="2400" b="1" dirty="0" smtClean="0">
                <a:ln w="0"/>
                <a:solidFill>
                  <a:srgbClr val="195E81"/>
                </a:solidFill>
              </a:rPr>
              <a:t>от 1 до 5</a:t>
            </a:r>
            <a:r>
              <a:rPr lang="ru-RU" sz="2400" b="1" dirty="0">
                <a:ln w="0"/>
                <a:solidFill>
                  <a:srgbClr val="195E81"/>
                </a:solidFill>
              </a:rPr>
              <a:t>%</a:t>
            </a:r>
            <a:r>
              <a:rPr lang="ru-RU" sz="2400" dirty="0">
                <a:ln w="0"/>
                <a:solidFill>
                  <a:srgbClr val="195E81"/>
                </a:solidFill>
              </a:rPr>
              <a:t> годовых сроком </a:t>
            </a:r>
            <a:r>
              <a:rPr lang="ru-RU" sz="2400" b="1" dirty="0">
                <a:ln w="0"/>
                <a:solidFill>
                  <a:srgbClr val="195E81"/>
                </a:solidFill>
              </a:rPr>
              <a:t>до 5 лет  </a:t>
            </a:r>
            <a:r>
              <a:rPr lang="ru-RU" sz="2400" dirty="0">
                <a:ln w="0"/>
                <a:solidFill>
                  <a:srgbClr val="195E81"/>
                </a:solidFill>
              </a:rPr>
              <a:t>в объеме </a:t>
            </a:r>
            <a:r>
              <a:rPr lang="ru-RU" sz="2400" b="1" dirty="0">
                <a:ln w="0"/>
                <a:solidFill>
                  <a:srgbClr val="195E81"/>
                </a:solidFill>
              </a:rPr>
              <a:t>от 20 до 100 млн рублей.</a:t>
            </a:r>
          </a:p>
        </p:txBody>
      </p:sp>
    </p:spTree>
    <p:extLst>
      <p:ext uri="{BB962C8B-B14F-4D97-AF65-F5344CB8AC3E}">
        <p14:creationId xmlns:p14="http://schemas.microsoft.com/office/powerpoint/2010/main" val="5846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6331" y="333340"/>
            <a:ext cx="10738843" cy="6296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cs typeface="Arial" panose="020B0604020202020204" pitchFamily="34" charset="0"/>
              </a:rPr>
              <a:t>УСЛОВИЯ ПРОГРАММ</a:t>
            </a: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6331" y="1325560"/>
            <a:ext cx="4892992" cy="530148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Сумма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займа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20-100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млн руб.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3%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первые 3 года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при банковской гарантии)</a:t>
            </a:r>
          </a:p>
          <a:p>
            <a:pPr algn="ctr" font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5% 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при других видах обеспечения</a:t>
            </a:r>
          </a:p>
          <a:p>
            <a:pPr algn="ctr" fontAlgn="ctr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Ставки могут быть снижены на 2% годовых при закупке отечественного оборудования на сумму ≥ 50% суммы займа</a:t>
            </a:r>
          </a:p>
          <a:p>
            <a:pPr algn="ctr" fontAlgn="ctr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1% при условии экспорта новой продукции на сумму ≥ 50% суммы займа в год </a:t>
            </a:r>
          </a:p>
          <a:p>
            <a:pPr algn="ctr" fontAlgn="ctr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Общий бюджет проекта </a:t>
            </a:r>
            <a:r>
              <a:rPr lang="ru-RU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от 40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млн руб.</a:t>
            </a:r>
          </a:p>
          <a:p>
            <a:pPr algn="ctr" fontAlgn="ctr">
              <a:lnSpc>
                <a:spcPct val="8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Целевой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объем продаж новой продукции</a:t>
            </a:r>
            <a:r>
              <a:rPr lang="ru-RU" sz="2000" cap="al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000" cap="al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не менее 50%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67640" algn="ctr" font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от суммы займа в 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год, начиная </a:t>
            </a: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со 2 года серийного производства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Софинансирование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со стороны заявителя, частных инвесторов или банков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≥ 50%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бюджета проекта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том числе за счет </a:t>
            </a:r>
            <a:r>
              <a:rPr lang="ru-RU" sz="1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собственных средств/средств </a:t>
            </a:r>
            <a:r>
              <a:rPr lang="ru-RU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акционера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≥ 15% от суммы займа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в объеме суммы займа и процентов за весь срок пользования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4612" y="1325560"/>
            <a:ext cx="5144374" cy="5242447"/>
          </a:xfrm>
          <a:prstGeom prst="rect">
            <a:avLst/>
          </a:prstGeom>
          <a:solidFill>
            <a:srgbClr val="1345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font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07000"/>
              </a:lnSpc>
            </a:pP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Сумма займа </a:t>
            </a: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20-100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млн руб.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1%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первые 3 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года</a:t>
            </a:r>
            <a:r>
              <a:rPr lang="en-US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ctr">
              <a:lnSpc>
                <a:spcPct val="8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оставшийся 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срок</a:t>
            </a:r>
            <a:endParaRPr lang="en-US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font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Общий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 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проекта </a:t>
            </a: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</a:t>
            </a: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 руб.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Целевой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объем продаж новой продукции</a:t>
            </a:r>
            <a:r>
              <a:rPr lang="ru-RU" sz="2000" cap="al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000" cap="al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 менее 30%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167640" algn="ctr" fontAlgn="ctr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суммы займа в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год, начиная </a:t>
            </a:r>
            <a:r>
              <a:rPr lang="ru-RU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2 года серийного производства.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8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финансирование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 стороны заявителя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en-US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частных инвесторов или банков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 </a:t>
            </a: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бюджета проекта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ru-RU" b="1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Обеспечение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объеме суммы займа 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процентов за весь срок пользования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331" y="836088"/>
            <a:ext cx="4892992" cy="3594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kern="1200" dirty="0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«ПРОЕКТЫ </a:t>
            </a:r>
            <a:r>
              <a:rPr lang="ru-RU" sz="2800" kern="1200" dirty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РАЗВИТИЯ»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1772" y="836088"/>
            <a:ext cx="5680953" cy="454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«КОМПЛЕКТУЮЩИЕ ИЗДЕЛИЯ»</a:t>
            </a:r>
          </a:p>
        </p:txBody>
      </p:sp>
    </p:spTree>
    <p:extLst>
      <p:ext uri="{BB962C8B-B14F-4D97-AF65-F5344CB8AC3E}">
        <p14:creationId xmlns:p14="http://schemas.microsoft.com/office/powerpoint/2010/main" val="25953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331" y="104171"/>
            <a:ext cx="11385669" cy="1092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ЦЕЛЕВОЕ НАЗНАЧЕНИЕ ЗАЙМА</a:t>
            </a:r>
            <a:endParaRPr lang="ru-RU" sz="2800" dirty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624" y="3754830"/>
            <a:ext cx="11336400" cy="2617993"/>
          </a:xfrm>
          <a:prstGeom prst="rect">
            <a:avLst/>
          </a:prstGeom>
          <a:solidFill>
            <a:srgbClr val="134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ЗАЕМНЫЕ СРЕДСТВА НЕ МОГУТ БЫТЬ ИСПОЛЬЗОВАНЫ НА:</a:t>
            </a:r>
          </a:p>
          <a:p>
            <a:r>
              <a:rPr lang="ru-RU" sz="2000" dirty="0" smtClean="0"/>
              <a:t>Строительство </a:t>
            </a:r>
            <a:r>
              <a:rPr lang="ru-RU" sz="2000" dirty="0"/>
              <a:t>или капитальный ремонт зданий, сооружений, коммуникаций;</a:t>
            </a:r>
          </a:p>
          <a:p>
            <a:r>
              <a:rPr lang="ru-RU" sz="2000" dirty="0" smtClean="0"/>
              <a:t>Приобретение </a:t>
            </a:r>
            <a:r>
              <a:rPr lang="ru-RU" sz="2000" dirty="0"/>
              <a:t>сырья и ресурсов для выпуска промышленных партий продукции [по программе Комплектующие изделия </a:t>
            </a:r>
            <a:r>
              <a:rPr lang="ru-RU" sz="2000" dirty="0" smtClean="0"/>
              <a:t>на пилотную партию до </a:t>
            </a:r>
            <a:r>
              <a:rPr lang="ru-RU" sz="2000" dirty="0"/>
              <a:t>50%]</a:t>
            </a:r>
          </a:p>
          <a:p>
            <a:r>
              <a:rPr lang="ru-RU" sz="2000" dirty="0" smtClean="0"/>
              <a:t>Рефинансирование </a:t>
            </a:r>
            <a:r>
              <a:rPr lang="ru-RU" sz="2000" dirty="0"/>
              <a:t>заемных средств и погашение кредиторской задолженности и иных обязательств</a:t>
            </a:r>
          </a:p>
          <a:p>
            <a:r>
              <a:rPr lang="ru-RU" sz="2000" dirty="0" smtClean="0"/>
              <a:t>Уплата </a:t>
            </a:r>
            <a:r>
              <a:rPr lang="ru-RU" sz="2000" dirty="0"/>
              <a:t>процентов по заемным средствам, в том числе по Займу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811" y="1041729"/>
            <a:ext cx="11336400" cy="2535229"/>
          </a:xfrm>
          <a:prstGeom prst="rect">
            <a:avLst/>
          </a:prstGeom>
          <a:solidFill>
            <a:srgbClr val="DEEBF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1A6588"/>
              </a:buClr>
            </a:pPr>
            <a:r>
              <a:rPr lang="ru-RU" sz="3200" dirty="0">
                <a:ln w="0"/>
                <a:solidFill>
                  <a:srgbClr val="1A6588"/>
                </a:solidFill>
              </a:rPr>
              <a:t>ЗАЕМНЫЕ СРЕДСТВА МОГУТ БЫТЬ ИСПОЛЬЗОВАНЫ НА:</a:t>
            </a:r>
          </a:p>
          <a:p>
            <a:pPr>
              <a:buClr>
                <a:srgbClr val="1A6588"/>
              </a:buClr>
            </a:pPr>
            <a:r>
              <a:rPr lang="ru-RU" sz="2000" dirty="0">
                <a:ln w="0"/>
                <a:solidFill>
                  <a:srgbClr val="195E81"/>
                </a:solidFill>
              </a:rPr>
              <a:t>Разработку нового продукта или </a:t>
            </a:r>
            <a:r>
              <a:rPr lang="ru-RU" sz="2000" dirty="0" smtClean="0">
                <a:ln w="0"/>
                <a:solidFill>
                  <a:srgbClr val="195E81"/>
                </a:solidFill>
              </a:rPr>
              <a:t>технологии </a:t>
            </a:r>
          </a:p>
          <a:p>
            <a:pPr>
              <a:buClr>
                <a:srgbClr val="1A6588"/>
              </a:buClr>
            </a:pPr>
            <a:r>
              <a:rPr lang="ru-RU" sz="2000" dirty="0">
                <a:ln w="0"/>
                <a:solidFill>
                  <a:srgbClr val="195E81"/>
                </a:solidFill>
              </a:rPr>
              <a:t>Разработка ТЭО</a:t>
            </a:r>
          </a:p>
          <a:p>
            <a:pPr>
              <a:buClr>
                <a:srgbClr val="1A6588"/>
              </a:buClr>
            </a:pPr>
            <a:r>
              <a:rPr lang="ru-RU" sz="2000" dirty="0">
                <a:ln w="0"/>
                <a:solidFill>
                  <a:srgbClr val="195E81"/>
                </a:solidFill>
              </a:rPr>
              <a:t>Приобретение прав на результаты интеллектуальной деятельности</a:t>
            </a:r>
          </a:p>
          <a:p>
            <a:pPr>
              <a:buClr>
                <a:srgbClr val="1A6588"/>
              </a:buClr>
            </a:pPr>
            <a:r>
              <a:rPr lang="ru-RU" sz="2000" dirty="0" smtClean="0">
                <a:ln w="0"/>
                <a:solidFill>
                  <a:srgbClr val="195E81"/>
                </a:solidFill>
              </a:rPr>
              <a:t>Инженерные </a:t>
            </a:r>
            <a:r>
              <a:rPr lang="ru-RU" sz="2000" dirty="0">
                <a:ln w="0"/>
                <a:solidFill>
                  <a:srgbClr val="195E81"/>
                </a:solidFill>
              </a:rPr>
              <a:t>изыскания и разработка проектной документации</a:t>
            </a:r>
          </a:p>
          <a:p>
            <a:pPr>
              <a:buClr>
                <a:srgbClr val="1A6588"/>
              </a:buClr>
            </a:pPr>
            <a:r>
              <a:rPr lang="ru-RU" sz="2000" dirty="0" smtClean="0">
                <a:ln w="0"/>
                <a:solidFill>
                  <a:srgbClr val="195E81"/>
                </a:solidFill>
              </a:rPr>
              <a:t>Приобретение </a:t>
            </a:r>
            <a:r>
              <a:rPr lang="ru-RU" sz="2000" dirty="0">
                <a:ln w="0"/>
                <a:solidFill>
                  <a:srgbClr val="195E81"/>
                </a:solidFill>
              </a:rPr>
              <a:t>технологического </a:t>
            </a:r>
            <a:r>
              <a:rPr lang="ru-RU" sz="2000" dirty="0" smtClean="0">
                <a:ln w="0"/>
                <a:solidFill>
                  <a:srgbClr val="195E81"/>
                </a:solidFill>
              </a:rPr>
              <a:t>оборудования</a:t>
            </a:r>
            <a:endParaRPr lang="ru-RU" dirty="0">
              <a:ln w="0"/>
              <a:solidFill>
                <a:srgbClr val="195E81"/>
              </a:solidFill>
            </a:endParaRPr>
          </a:p>
          <a:p>
            <a:pPr>
              <a:buClr>
                <a:srgbClr val="1A6588"/>
              </a:buClr>
            </a:pPr>
            <a:r>
              <a:rPr lang="ru-RU" sz="2000" dirty="0" smtClean="0">
                <a:ln w="0"/>
                <a:solidFill>
                  <a:srgbClr val="195E81"/>
                </a:solidFill>
              </a:rPr>
              <a:t>Общехозяйственные </a:t>
            </a:r>
            <a:r>
              <a:rPr lang="ru-RU" sz="2000" dirty="0">
                <a:ln w="0"/>
                <a:solidFill>
                  <a:srgbClr val="195E81"/>
                </a:solidFill>
              </a:rPr>
              <a:t>расходы </a:t>
            </a:r>
            <a:r>
              <a:rPr lang="ru-RU" dirty="0">
                <a:ln w="0"/>
                <a:solidFill>
                  <a:srgbClr val="195E81"/>
                </a:solidFill>
              </a:rPr>
              <a:t>[не более </a:t>
            </a:r>
            <a:r>
              <a:rPr lang="ru-RU" dirty="0" smtClean="0">
                <a:ln w="0"/>
                <a:solidFill>
                  <a:srgbClr val="195E81"/>
                </a:solidFill>
              </a:rPr>
              <a:t>10% </a:t>
            </a:r>
            <a:r>
              <a:rPr lang="ru-RU" dirty="0">
                <a:ln w="0"/>
                <a:solidFill>
                  <a:srgbClr val="195E81"/>
                </a:solidFill>
              </a:rPr>
              <a:t>суммы займа]</a:t>
            </a:r>
          </a:p>
        </p:txBody>
      </p:sp>
    </p:spTree>
    <p:extLst>
      <p:ext uri="{BB962C8B-B14F-4D97-AF65-F5344CB8AC3E}">
        <p14:creationId xmlns:p14="http://schemas.microsoft.com/office/powerpoint/2010/main" val="7149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6331" y="333340"/>
            <a:ext cx="10738843" cy="6296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cs typeface="Arial" panose="020B0604020202020204" pitchFamily="34" charset="0"/>
              </a:rPr>
              <a:t>ПРОФИНАНСИРОВАННЫЕ ПРОЕКТЫ</a:t>
            </a: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579" y="2793278"/>
            <a:ext cx="5310217" cy="380535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34561"/>
                </a:solidFill>
              </a:rPr>
              <a:t>85</a:t>
            </a:r>
            <a:r>
              <a:rPr lang="ru-RU" dirty="0" smtClean="0">
                <a:solidFill>
                  <a:srgbClr val="134561"/>
                </a:solidFill>
              </a:rPr>
              <a:t> </a:t>
            </a:r>
            <a:r>
              <a:rPr lang="ru-RU" dirty="0">
                <a:solidFill>
                  <a:srgbClr val="134561"/>
                </a:solidFill>
              </a:rPr>
              <a:t>млн руб. сумма займа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34561"/>
                </a:solidFill>
              </a:rPr>
              <a:t>в том числе средства ИВФ РТ </a:t>
            </a:r>
            <a:r>
              <a:rPr lang="ru-RU" sz="2400" b="1" dirty="0" smtClean="0">
                <a:solidFill>
                  <a:srgbClr val="134561"/>
                </a:solidFill>
              </a:rPr>
              <a:t>26</a:t>
            </a:r>
            <a:r>
              <a:rPr lang="ru-RU" dirty="0" smtClean="0">
                <a:solidFill>
                  <a:srgbClr val="134561"/>
                </a:solidFill>
              </a:rPr>
              <a:t> </a:t>
            </a:r>
            <a:r>
              <a:rPr lang="ru-RU" dirty="0" err="1">
                <a:solidFill>
                  <a:srgbClr val="134561"/>
                </a:solidFill>
              </a:rPr>
              <a:t>млн.руб</a:t>
            </a:r>
            <a:r>
              <a:rPr lang="ru-RU" dirty="0">
                <a:solidFill>
                  <a:srgbClr val="134561"/>
                </a:solidFill>
              </a:rPr>
              <a:t>. </a:t>
            </a:r>
            <a:endParaRPr lang="ru-RU" dirty="0" smtClean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34561"/>
                </a:solidFill>
              </a:rPr>
              <a:t>292</a:t>
            </a:r>
            <a:r>
              <a:rPr lang="ru-RU" dirty="0" smtClean="0">
                <a:solidFill>
                  <a:srgbClr val="134561"/>
                </a:solidFill>
              </a:rPr>
              <a:t> </a:t>
            </a:r>
            <a:r>
              <a:rPr lang="ru-RU" dirty="0">
                <a:solidFill>
                  <a:srgbClr val="134561"/>
                </a:solidFill>
              </a:rPr>
              <a:t>млн руб. </a:t>
            </a:r>
            <a:r>
              <a:rPr lang="ru-RU" dirty="0" smtClean="0">
                <a:solidFill>
                  <a:srgbClr val="134561"/>
                </a:solidFill>
              </a:rPr>
              <a:t>общий </a:t>
            </a:r>
            <a:r>
              <a:rPr lang="ru-RU" dirty="0">
                <a:solidFill>
                  <a:srgbClr val="134561"/>
                </a:solidFill>
              </a:rPr>
              <a:t>бюджет проекта </a:t>
            </a:r>
          </a:p>
          <a:p>
            <a:r>
              <a:rPr lang="ru-RU" sz="2400" b="1" dirty="0" smtClean="0">
                <a:solidFill>
                  <a:srgbClr val="134561"/>
                </a:solidFill>
              </a:rPr>
              <a:t>207</a:t>
            </a:r>
            <a:r>
              <a:rPr lang="ru-RU" dirty="0">
                <a:solidFill>
                  <a:srgbClr val="134561"/>
                </a:solidFill>
              </a:rPr>
              <a:t> млн руб.  дополнительные </a:t>
            </a:r>
            <a:r>
              <a:rPr lang="ru-RU" dirty="0" smtClean="0">
                <a:solidFill>
                  <a:srgbClr val="134561"/>
                </a:solidFill>
              </a:rPr>
              <a:t>инвестиции</a:t>
            </a:r>
          </a:p>
          <a:p>
            <a:r>
              <a:rPr lang="ru-RU" sz="2400" b="1" dirty="0" smtClean="0">
                <a:solidFill>
                  <a:srgbClr val="134561"/>
                </a:solidFill>
              </a:rPr>
              <a:t>26</a:t>
            </a:r>
            <a:r>
              <a:rPr lang="ru-RU" dirty="0" smtClean="0">
                <a:solidFill>
                  <a:srgbClr val="134561"/>
                </a:solidFill>
              </a:rPr>
              <a:t>  рабочих мест</a:t>
            </a:r>
            <a:endParaRPr lang="ru-RU" dirty="0">
              <a:solidFill>
                <a:srgbClr val="134561"/>
              </a:solidFill>
            </a:endParaRPr>
          </a:p>
          <a:p>
            <a:r>
              <a:rPr lang="ru-RU" sz="2400" b="1" dirty="0" smtClean="0">
                <a:solidFill>
                  <a:srgbClr val="134561"/>
                </a:solidFill>
              </a:rPr>
              <a:t>4.1</a:t>
            </a:r>
            <a:r>
              <a:rPr lang="ru-RU" sz="2400" b="1" dirty="0">
                <a:solidFill>
                  <a:srgbClr val="134561"/>
                </a:solidFill>
              </a:rPr>
              <a:t> </a:t>
            </a:r>
            <a:r>
              <a:rPr lang="ru-RU" dirty="0">
                <a:solidFill>
                  <a:srgbClr val="134561"/>
                </a:solidFill>
              </a:rPr>
              <a:t>млрд руб. объём </a:t>
            </a:r>
            <a:r>
              <a:rPr lang="ru-RU" dirty="0" smtClean="0">
                <a:solidFill>
                  <a:srgbClr val="134561"/>
                </a:solidFill>
              </a:rPr>
              <a:t>выручки</a:t>
            </a:r>
          </a:p>
          <a:p>
            <a:r>
              <a:rPr lang="ru-RU" sz="2400" b="1" dirty="0" smtClean="0">
                <a:solidFill>
                  <a:srgbClr val="134561"/>
                </a:solidFill>
              </a:rPr>
              <a:t>588</a:t>
            </a:r>
            <a:r>
              <a:rPr lang="ru-RU" dirty="0" smtClean="0">
                <a:solidFill>
                  <a:srgbClr val="134561"/>
                </a:solidFill>
              </a:rPr>
              <a:t> млн </a:t>
            </a:r>
            <a:r>
              <a:rPr lang="ru-RU" dirty="0">
                <a:solidFill>
                  <a:srgbClr val="134561"/>
                </a:solidFill>
              </a:rPr>
              <a:t>руб</a:t>
            </a:r>
            <a:r>
              <a:rPr lang="ru-RU" dirty="0" smtClean="0">
                <a:solidFill>
                  <a:srgbClr val="134561"/>
                </a:solidFill>
              </a:rPr>
              <a:t>. объём будущих налоговых поступлений</a:t>
            </a:r>
            <a:endParaRPr lang="ru-RU" dirty="0">
              <a:solidFill>
                <a:srgbClr val="134561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771" y="2777182"/>
            <a:ext cx="5282451" cy="3805352"/>
          </a:xfrm>
          <a:prstGeom prst="rect">
            <a:avLst/>
          </a:prstGeom>
          <a:solidFill>
            <a:srgbClr val="1345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fontAlgn="ctr">
              <a:lnSpc>
                <a:spcPct val="107000"/>
              </a:lnSpc>
            </a:pPr>
            <a:endParaRPr lang="ru-RU" dirty="0" smtClean="0">
              <a:solidFill>
                <a:schemeClr val="bg1"/>
              </a:solidFill>
              <a:latin typeface="BrutalRegular"/>
            </a:endParaRPr>
          </a:p>
          <a:p>
            <a:pPr fontAlgn="ctr">
              <a:lnSpc>
                <a:spcPct val="107000"/>
              </a:lnSpc>
            </a:pPr>
            <a:endParaRPr lang="ru-RU" sz="2400" b="1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53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млн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руб.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сумма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займа </a:t>
            </a:r>
            <a:endParaRPr lang="ru-RU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средства ИВФ РТ 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109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млн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руб.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общий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 проекта </a:t>
            </a:r>
            <a:endParaRPr lang="en-US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56 </a:t>
            </a:r>
            <a:r>
              <a:rPr lang="ru-RU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млн руб.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дополнительные инвестиции</a:t>
            </a:r>
            <a:endParaRPr lang="ru-RU" cap="all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 </a:t>
            </a:r>
            <a:r>
              <a:rPr lang="ru-RU" dirty="0" smtClean="0">
                <a:solidFill>
                  <a:schemeClr val="bg1"/>
                </a:solidFill>
              </a:rPr>
              <a:t>рабочих мест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1.1</a:t>
            </a:r>
            <a:r>
              <a:rPr lang="ru-RU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млрд </a:t>
            </a:r>
            <a:r>
              <a:rPr lang="ru-RU" dirty="0" smtClean="0">
                <a:solidFill>
                  <a:schemeClr val="bg1"/>
                </a:solidFill>
              </a:rPr>
              <a:t>руб. объём выручки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83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млн руб. объём будущих налоговых поступлений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0379" y="2866300"/>
            <a:ext cx="4892992" cy="3594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kern="1200" dirty="0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«ОРГАНИК ПАРК» </a:t>
            </a:r>
            <a:endParaRPr lang="ru-RU" sz="2800" kern="1200" dirty="0" smtClean="0">
              <a:solidFill>
                <a:srgbClr val="13466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kern="1200" dirty="0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Казань/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5071" y="2777182"/>
            <a:ext cx="5680953" cy="454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ОАО «РИАТ» </a:t>
            </a:r>
            <a:endParaRPr lang="ru-RU" sz="2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Челны/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4" y="1699621"/>
            <a:ext cx="2144465" cy="525388"/>
          </a:xfrm>
          <a:prstGeom prst="rect">
            <a:avLst/>
          </a:prstGeom>
        </p:spPr>
      </p:pic>
      <p:pic>
        <p:nvPicPr>
          <p:cNvPr id="36866" name="Picture 2" descr="ÐÐ°ÑÑÐ¸Ð½ÐºÐ¸ Ð¿Ð¾ Ð·Ð°Ð¿ÑÐ¾ÑÑ ÑÐ¸Ð°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89" y="1535077"/>
            <a:ext cx="947617" cy="9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43370" y="1203033"/>
            <a:ext cx="3337653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Увеличение объемов производства и расширение рынков сбыта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микробиологических пестицидов и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агрохимикатов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0046" y="1451964"/>
            <a:ext cx="3764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Производство автомобильных вакуумных погрузчиков 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 стационарных вакуумных установок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6331" y="333340"/>
            <a:ext cx="10738843" cy="6296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cs typeface="Arial" panose="020B0604020202020204" pitchFamily="34" charset="0"/>
              </a:rPr>
              <a:t>ПРОФИНАНСИРОВАННЫЕ ПРОЕКТЫ</a:t>
            </a: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294" y="2777182"/>
            <a:ext cx="5228569" cy="3805352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 smtClean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34561"/>
                </a:solidFill>
              </a:rPr>
              <a:t>62</a:t>
            </a:r>
            <a:r>
              <a:rPr lang="ru-RU" dirty="0" smtClean="0">
                <a:solidFill>
                  <a:srgbClr val="134561"/>
                </a:solidFill>
              </a:rPr>
              <a:t> млн. </a:t>
            </a:r>
            <a:r>
              <a:rPr lang="ru-RU" dirty="0">
                <a:solidFill>
                  <a:srgbClr val="134561"/>
                </a:solidFill>
              </a:rPr>
              <a:t>руб. сумма займа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34561"/>
                </a:solidFill>
              </a:rPr>
              <a:t>в том числе средства ИВФ РТ </a:t>
            </a:r>
            <a:r>
              <a:rPr lang="ru-RU" sz="2400" b="1" dirty="0" smtClean="0">
                <a:solidFill>
                  <a:srgbClr val="134561"/>
                </a:solidFill>
              </a:rPr>
              <a:t>18,6</a:t>
            </a:r>
            <a:r>
              <a:rPr lang="ru-RU" dirty="0" smtClean="0">
                <a:solidFill>
                  <a:srgbClr val="134561"/>
                </a:solidFill>
              </a:rPr>
              <a:t> </a:t>
            </a:r>
            <a:r>
              <a:rPr lang="ru-RU" dirty="0" err="1">
                <a:solidFill>
                  <a:srgbClr val="134561"/>
                </a:solidFill>
              </a:rPr>
              <a:t>млн.руб</a:t>
            </a:r>
            <a:r>
              <a:rPr lang="ru-RU" dirty="0">
                <a:solidFill>
                  <a:srgbClr val="134561"/>
                </a:solidFill>
              </a:rPr>
              <a:t>. </a:t>
            </a:r>
            <a:endParaRPr lang="ru-RU" dirty="0" smtClean="0">
              <a:solidFill>
                <a:srgbClr val="13456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34561"/>
                </a:solidFill>
              </a:rPr>
              <a:t>97</a:t>
            </a:r>
            <a:r>
              <a:rPr lang="ru-RU" dirty="0" smtClean="0">
                <a:solidFill>
                  <a:srgbClr val="134561"/>
                </a:solidFill>
              </a:rPr>
              <a:t> млн. </a:t>
            </a:r>
            <a:r>
              <a:rPr lang="ru-RU" dirty="0">
                <a:solidFill>
                  <a:srgbClr val="134561"/>
                </a:solidFill>
              </a:rPr>
              <a:t>руб. </a:t>
            </a:r>
            <a:r>
              <a:rPr lang="ru-RU" dirty="0" smtClean="0">
                <a:solidFill>
                  <a:srgbClr val="134561"/>
                </a:solidFill>
              </a:rPr>
              <a:t>общий </a:t>
            </a:r>
            <a:r>
              <a:rPr lang="ru-RU" dirty="0">
                <a:solidFill>
                  <a:srgbClr val="134561"/>
                </a:solidFill>
              </a:rPr>
              <a:t>бюджет проекта </a:t>
            </a:r>
          </a:p>
          <a:p>
            <a:r>
              <a:rPr lang="ru-RU" sz="2400" b="1" dirty="0" smtClean="0">
                <a:solidFill>
                  <a:srgbClr val="134561"/>
                </a:solidFill>
              </a:rPr>
              <a:t>35</a:t>
            </a:r>
            <a:r>
              <a:rPr lang="ru-RU" dirty="0">
                <a:solidFill>
                  <a:srgbClr val="134561"/>
                </a:solidFill>
              </a:rPr>
              <a:t> </a:t>
            </a:r>
            <a:r>
              <a:rPr lang="ru-RU" dirty="0" smtClean="0">
                <a:solidFill>
                  <a:srgbClr val="134561"/>
                </a:solidFill>
              </a:rPr>
              <a:t>млн. </a:t>
            </a:r>
            <a:r>
              <a:rPr lang="ru-RU" dirty="0">
                <a:solidFill>
                  <a:srgbClr val="134561"/>
                </a:solidFill>
              </a:rPr>
              <a:t>руб.  дополнительные </a:t>
            </a:r>
            <a:r>
              <a:rPr lang="ru-RU" dirty="0" smtClean="0">
                <a:solidFill>
                  <a:srgbClr val="134561"/>
                </a:solidFill>
              </a:rPr>
              <a:t>инвестиции</a:t>
            </a:r>
          </a:p>
          <a:p>
            <a:r>
              <a:rPr lang="ru-RU" sz="2400" b="1" dirty="0" smtClean="0">
                <a:solidFill>
                  <a:srgbClr val="134561"/>
                </a:solidFill>
              </a:rPr>
              <a:t>17</a:t>
            </a:r>
            <a:r>
              <a:rPr lang="ru-RU" dirty="0" smtClean="0">
                <a:solidFill>
                  <a:srgbClr val="134561"/>
                </a:solidFill>
              </a:rPr>
              <a:t>  </a:t>
            </a:r>
            <a:r>
              <a:rPr lang="ru-RU" dirty="0" smtClean="0">
                <a:solidFill>
                  <a:srgbClr val="134561"/>
                </a:solidFill>
              </a:rPr>
              <a:t>рабочих мест</a:t>
            </a:r>
            <a:endParaRPr lang="ru-RU" dirty="0">
              <a:solidFill>
                <a:srgbClr val="134561"/>
              </a:solidFill>
            </a:endParaRPr>
          </a:p>
          <a:p>
            <a:r>
              <a:rPr lang="ru-RU" sz="2400" b="1" dirty="0" smtClean="0">
                <a:solidFill>
                  <a:srgbClr val="134561"/>
                </a:solidFill>
              </a:rPr>
              <a:t>332</a:t>
            </a:r>
            <a:r>
              <a:rPr lang="ru-RU" sz="2400" b="1" dirty="0">
                <a:solidFill>
                  <a:srgbClr val="134561"/>
                </a:solidFill>
              </a:rPr>
              <a:t> </a:t>
            </a:r>
            <a:r>
              <a:rPr lang="ru-RU" dirty="0" smtClean="0">
                <a:solidFill>
                  <a:srgbClr val="134561"/>
                </a:solidFill>
              </a:rPr>
              <a:t>млн. </a:t>
            </a:r>
            <a:r>
              <a:rPr lang="ru-RU" dirty="0">
                <a:solidFill>
                  <a:srgbClr val="134561"/>
                </a:solidFill>
              </a:rPr>
              <a:t>руб. объём </a:t>
            </a:r>
            <a:r>
              <a:rPr lang="ru-RU" dirty="0" smtClean="0">
                <a:solidFill>
                  <a:srgbClr val="134561"/>
                </a:solidFill>
              </a:rPr>
              <a:t>выручки</a:t>
            </a:r>
          </a:p>
          <a:p>
            <a:r>
              <a:rPr lang="ru-RU" sz="2400" b="1" dirty="0" smtClean="0">
                <a:solidFill>
                  <a:srgbClr val="134561"/>
                </a:solidFill>
              </a:rPr>
              <a:t>22</a:t>
            </a:r>
            <a:r>
              <a:rPr lang="ru-RU" dirty="0" smtClean="0">
                <a:solidFill>
                  <a:srgbClr val="134561"/>
                </a:solidFill>
              </a:rPr>
              <a:t> млн. </a:t>
            </a:r>
            <a:r>
              <a:rPr lang="ru-RU" dirty="0">
                <a:solidFill>
                  <a:srgbClr val="134561"/>
                </a:solidFill>
              </a:rPr>
              <a:t>руб</a:t>
            </a:r>
            <a:r>
              <a:rPr lang="ru-RU" dirty="0" smtClean="0">
                <a:solidFill>
                  <a:srgbClr val="134561"/>
                </a:solidFill>
              </a:rPr>
              <a:t>. объём будущих налоговых поступлений</a:t>
            </a:r>
            <a:endParaRPr lang="ru-RU" dirty="0">
              <a:solidFill>
                <a:srgbClr val="134561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0699" y="2791709"/>
            <a:ext cx="5282451" cy="3805352"/>
          </a:xfrm>
          <a:prstGeom prst="rect">
            <a:avLst/>
          </a:prstGeom>
          <a:solidFill>
            <a:srgbClr val="1345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fontAlgn="ctr">
              <a:lnSpc>
                <a:spcPct val="107000"/>
              </a:lnSpc>
            </a:pPr>
            <a:endParaRPr lang="ru-RU" dirty="0" smtClean="0">
              <a:solidFill>
                <a:schemeClr val="bg1"/>
              </a:solidFill>
              <a:latin typeface="BrutalRegular"/>
            </a:endParaRPr>
          </a:p>
          <a:p>
            <a:pPr fontAlgn="ctr">
              <a:lnSpc>
                <a:spcPct val="107000"/>
              </a:lnSpc>
            </a:pPr>
            <a:endParaRPr lang="ru-RU" sz="2400" b="1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млн.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сумма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займа </a:t>
            </a:r>
            <a:endParaRPr lang="ru-RU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средства ИВФ РТ 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13,5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134,5</a:t>
            </a:r>
            <a:r>
              <a:rPr lang="ru-RU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млн.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руб.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общий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бюджет проекта </a:t>
            </a:r>
            <a:endParaRPr lang="en-US" dirty="0" smtClean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89 </a:t>
            </a:r>
            <a:r>
              <a:rPr lang="ru-RU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млн. </a:t>
            </a:r>
            <a:r>
              <a:rPr lang="ru-RU" dirty="0" smtClean="0">
                <a:solidFill>
                  <a:schemeClr val="bg1"/>
                </a:solidFill>
              </a:rPr>
              <a:t>руб.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дополнительные инвестиции</a:t>
            </a:r>
            <a:endParaRPr lang="ru-RU" cap="all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72 </a:t>
            </a:r>
            <a:r>
              <a:rPr lang="ru-RU" dirty="0" smtClean="0">
                <a:solidFill>
                  <a:schemeClr val="bg1"/>
                </a:solidFill>
              </a:rPr>
              <a:t>рабочих </a:t>
            </a:r>
            <a:r>
              <a:rPr lang="ru-RU" dirty="0" smtClean="0">
                <a:solidFill>
                  <a:schemeClr val="bg1"/>
                </a:solidFill>
              </a:rPr>
              <a:t>места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872</a:t>
            </a:r>
            <a:r>
              <a:rPr lang="ru-RU" dirty="0">
                <a:solidFill>
                  <a:schemeClr val="bg1"/>
                </a:solidFill>
                <a:latin typeface="BrutalRegular"/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млн. </a:t>
            </a:r>
            <a:r>
              <a:rPr lang="ru-RU" dirty="0" smtClean="0">
                <a:solidFill>
                  <a:schemeClr val="bg1"/>
                </a:solidFill>
              </a:rPr>
              <a:t>руб. объём выручки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96</a:t>
            </a:r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млн. </a:t>
            </a:r>
            <a:r>
              <a:rPr lang="ru-RU" dirty="0">
                <a:solidFill>
                  <a:schemeClr val="bg1"/>
                </a:solidFill>
              </a:rPr>
              <a:t>руб. объём будущих налоговых поступлений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0379" y="2866300"/>
            <a:ext cx="4892992" cy="3594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kern="1200" dirty="0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800" kern="1200" dirty="0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kern="1200" dirty="0" err="1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Анатомика</a:t>
            </a:r>
            <a:r>
              <a:rPr lang="ru-RU" sz="2800" kern="1200" dirty="0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rgbClr val="1346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kern="1200" dirty="0" smtClean="0">
                <a:solidFill>
                  <a:srgbClr val="1346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Казань/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5071" y="2777182"/>
            <a:ext cx="5680953" cy="45408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Обувная компания «БАРС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Чистополь/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2048" y="1203033"/>
            <a:ext cx="389897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Производство составных частей (винтов, пластин, спиц, стержней) имплантатов для соединения костей с использованием инновационных технологий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9099" y="1625960"/>
            <a:ext cx="2957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Производство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спецобуви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из кожи, ПВХ и ЭВА</a:t>
            </a:r>
          </a:p>
        </p:txBody>
      </p:sp>
      <p:pic>
        <p:nvPicPr>
          <p:cNvPr id="16" name="Picture 2" descr="C:\Users\Ярослав\Desktop\Логоти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99" y="1510900"/>
            <a:ext cx="2019600" cy="9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9C5F6F-95A0-4811-9A08-958C08191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" y="1441301"/>
            <a:ext cx="155675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ИНВЕСТИЦИОННО-ВЕНЧУРНЫЙ ФОНД РЕСПУБЛИКИ ТАТАРСТАН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06331" y="358815"/>
            <a:ext cx="11385669" cy="59030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cs typeface="Arial" panose="020B0604020202020204" pitchFamily="34" charset="0"/>
              </a:rPr>
              <a:t>КОНТАКТЫ</a:t>
            </a:r>
            <a:endParaRPr 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4935" y="1152799"/>
            <a:ext cx="3916800" cy="4714835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ИНВЕСТИЦИОННО-ВЕНЧУРНЫЙ ФОНД </a:t>
            </a:r>
          </a:p>
          <a:p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РЕСПУБЛИКИ </a:t>
            </a:r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ТАТАРСТАН</a:t>
            </a:r>
          </a:p>
          <a:p>
            <a:endParaRPr lang="ru-RU" dirty="0" smtClean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420107</a:t>
            </a:r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Казань</a:t>
            </a:r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Петербургская</a:t>
            </a:r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, 50 </a:t>
            </a:r>
          </a:p>
          <a:p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Тел:  </a:t>
            </a:r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       +</a:t>
            </a:r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7 (843) 570-40-17 </a:t>
            </a:r>
            <a:endParaRPr lang="ru-RU" dirty="0" smtClean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Тел:         +7 (843) 570-40-19</a:t>
            </a:r>
            <a:endParaRPr lang="ru-RU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Факс: </a:t>
            </a:r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     +</a:t>
            </a:r>
            <a:r>
              <a:rPr lang="ru-RU" dirty="0">
                <a:solidFill>
                  <a:srgbClr val="195E81"/>
                </a:solidFill>
                <a:cs typeface="Arial" panose="020B0604020202020204" pitchFamily="34" charset="0"/>
              </a:rPr>
              <a:t>7 (843) 570-40-00 </a:t>
            </a:r>
            <a:endParaRPr lang="ru-RU" dirty="0" smtClean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е</a:t>
            </a:r>
            <a:r>
              <a:rPr lang="en-US" dirty="0" smtClean="0">
                <a:solidFill>
                  <a:srgbClr val="195E81"/>
                </a:solidFill>
                <a:cs typeface="Arial" panose="020B0604020202020204" pitchFamily="34" charset="0"/>
              </a:rPr>
              <a:t>-mail</a:t>
            </a:r>
            <a:r>
              <a:rPr lang="en-US" dirty="0">
                <a:solidFill>
                  <a:srgbClr val="195E81"/>
                </a:solidFill>
                <a:cs typeface="Arial" panose="020B0604020202020204" pitchFamily="34" charset="0"/>
              </a:rPr>
              <a:t>:	reception@ivfrt.com</a:t>
            </a:r>
          </a:p>
          <a:p>
            <a:r>
              <a:rPr lang="en-US" dirty="0">
                <a:solidFill>
                  <a:srgbClr val="195E81"/>
                </a:solidFill>
                <a:cs typeface="Arial" panose="020B0604020202020204" pitchFamily="34" charset="0"/>
              </a:rPr>
              <a:t>Web</a:t>
            </a:r>
            <a:r>
              <a:rPr lang="en-US" dirty="0" smtClean="0">
                <a:solidFill>
                  <a:srgbClr val="195E81"/>
                </a:solidFill>
                <a:cs typeface="Arial" panose="020B0604020202020204" pitchFamily="34" charset="0"/>
              </a:rPr>
              <a:t>:</a:t>
            </a:r>
            <a:r>
              <a:rPr lang="ru-RU" dirty="0" smtClean="0">
                <a:solidFill>
                  <a:srgbClr val="195E81"/>
                </a:solidFill>
                <a:cs typeface="Arial" panose="020B0604020202020204" pitchFamily="34" charset="0"/>
              </a:rPr>
              <a:t>        </a:t>
            </a:r>
            <a:r>
              <a:rPr lang="en-US" dirty="0" smtClean="0">
                <a:solidFill>
                  <a:srgbClr val="195E81"/>
                </a:solidFill>
                <a:cs typeface="Arial" panose="020B0604020202020204" pitchFamily="34" charset="0"/>
              </a:rPr>
              <a:t>http</a:t>
            </a:r>
            <a:r>
              <a:rPr lang="en-US" dirty="0">
                <a:solidFill>
                  <a:srgbClr val="195E81"/>
                </a:solidFill>
                <a:cs typeface="Arial" panose="020B0604020202020204" pitchFamily="34" charset="0"/>
              </a:rPr>
              <a:t>://www.ivfrt.ru</a:t>
            </a:r>
          </a:p>
          <a:p>
            <a:endParaRPr lang="ru-RU" dirty="0" smtClean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rgbClr val="195E81"/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rgbClr val="195E8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10" descr="https://upload.wikimedia.org/wikipedia/commons/thumb/c/ca/LinkedIn_logo_initials.png/768px-LinkedIn_logo_init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841" y="4581297"/>
            <a:ext cx="643140" cy="6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freevectorlogo.net/wp-content/uploads/2013/11/facebook-flat-vector-logo-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110" y="4522386"/>
            <a:ext cx="739029" cy="7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www.keepbritaintidy.org/Documents/ImageUploads/Logos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4" y="4522386"/>
            <a:ext cx="714646" cy="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http://cs424830.vk.me/v424830492/6803/DgD9N8W8C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77" y="4533611"/>
            <a:ext cx="692195" cy="6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7441" y="3994108"/>
            <a:ext cx="1773653" cy="1771200"/>
          </a:xfrm>
          <a:prstGeom prst="rect">
            <a:avLst/>
          </a:prstGeom>
        </p:spPr>
      </p:pic>
      <p:sp>
        <p:nvSpPr>
          <p:cNvPr id="22" name="Объект 2"/>
          <p:cNvSpPr txBox="1">
            <a:spLocks/>
          </p:cNvSpPr>
          <p:nvPr/>
        </p:nvSpPr>
        <p:spPr>
          <a:xfrm rot="16200000">
            <a:off x="1482702" y="4786131"/>
            <a:ext cx="1771200" cy="233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3D9EA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95E81"/>
                </a:solidFill>
                <a:latin typeface="Candara" panose="020E0502030303020204" pitchFamily="34" charset="0"/>
                <a:ea typeface="+mn-ea"/>
                <a:cs typeface="DokChampa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QR-</a:t>
            </a:r>
            <a:r>
              <a:rPr lang="ru-RU" sz="1600" dirty="0" smtClean="0">
                <a:solidFill>
                  <a:schemeClr val="tx1"/>
                </a:solidFill>
              </a:rPr>
              <a:t>визитка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7441" y="1740792"/>
            <a:ext cx="1772365" cy="17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95912" y="2574663"/>
            <a:ext cx="7062694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95E81"/>
                </a:solidFill>
                <a:latin typeface="+mn-lt"/>
              </a:rPr>
              <a:t>СПАСИБО ЗА ВНИМАНИЕ</a:t>
            </a:r>
            <a:endParaRPr lang="ru-RU" dirty="0">
              <a:solidFill>
                <a:srgbClr val="195E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8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</Words>
  <Application>Microsoft Office PowerPoint</Application>
  <PresentationFormat>Широкоэкранный</PresentationFormat>
  <Paragraphs>147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Arial Unicode MS</vt:lpstr>
      <vt:lpstr>Berlin Sans FB</vt:lpstr>
      <vt:lpstr>BrutalRegular</vt:lpstr>
      <vt:lpstr>Calibri</vt:lpstr>
      <vt:lpstr>Candara</vt:lpstr>
      <vt:lpstr>DokChampa</vt:lpstr>
      <vt:lpstr>Times New Roman</vt:lpstr>
      <vt:lpstr>Wingdings</vt:lpstr>
      <vt:lpstr>Тема Office</vt:lpstr>
      <vt:lpstr>CorelDRAW</vt:lpstr>
      <vt:lpstr>ИНВЕСТИЦИОННО-ВЕНЧУРНЫЙ ФОНД РЕСПУБЛИКИ ТАТАРСТАН ФОНД РАЗВИТИЯ ПРОМЫШЛЕННОСТИ  СОВМЕСТНЫЕ ЗАЙМЫ</vt:lpstr>
      <vt:lpstr>О ПРОГРАММАХ СОФИНАНСИРОВАНИЯ ФРП В ТАТАРСТАНЕ</vt:lpstr>
      <vt:lpstr>УСЛОВИЯ ПРОГРАММ</vt:lpstr>
      <vt:lpstr>ЦЕЛЕВОЕ НАЗНАЧЕНИЕ ЗАЙМА</vt:lpstr>
      <vt:lpstr>ПРОФИНАНСИРОВАННЫЕ ПРОЕКТЫ</vt:lpstr>
      <vt:lpstr>ПРОФИНАНСИРОВАННЫЕ ПРОЕКТЫ</vt:lpstr>
      <vt:lpstr>КОНТАКТЫ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2016-03-03T08:36:13Z</dcterms:created>
  <dcterms:modified xsi:type="dcterms:W3CDTF">2019-02-20T13:06:23Z</dcterms:modified>
</cp:coreProperties>
</file>